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3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TOXICOLOGY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DR.S.SANJU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DEPT. OF FORENSIC MEDICINE AND TOXICOLOGY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ept. FM\Desktop\Yellowish-green-discoloration-of-the-mucosa-of-the-esophagus-and-trache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en-US" sz="7200" dirty="0" smtClean="0"/>
          </a:p>
          <a:p>
            <a:pPr algn="r">
              <a:buNone/>
            </a:pPr>
            <a:r>
              <a:rPr lang="en-US" sz="7200" dirty="0" smtClean="0"/>
              <a:t>HYPOCALCAEMIA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sz="5400" dirty="0" smtClean="0"/>
              <a:t>OXALIC ACID</a:t>
            </a:r>
            <a:endParaRPr lang="en-US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  OOCHRONOSIS</a:t>
            </a:r>
          </a:p>
          <a:p>
            <a:pPr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MUCUS MEMBERANE   THICK AND LEATHERY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CARBOLIC ACID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ULPHURIC ACID-			5 TO 10 ML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ITRIC ACID -     		 	10 TO 15 ML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/>
              <a:t>YDROCHLORIC ACID – 	15 TO 20 ML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en-US" sz="3200" dirty="0" smtClean="0"/>
              <a:t>XALIC ACID    -  		15 TO 20 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FATAL DOSES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spcBef>
                <a:spcPts val="0"/>
              </a:spcBef>
              <a:buSzPts val="2336"/>
              <a:buNone/>
            </a:pPr>
            <a:r>
              <a:rPr lang="en-US" sz="2800" b="1" dirty="0" smtClean="0"/>
              <a:t>A-  	Aldrich </a:t>
            </a:r>
            <a:r>
              <a:rPr lang="en-US" sz="2800" b="1" dirty="0" err="1" smtClean="0"/>
              <a:t>Mees</a:t>
            </a:r>
            <a:r>
              <a:rPr lang="en-US" sz="2800" b="1" dirty="0" smtClean="0"/>
              <a:t> line.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ts val="2336"/>
              <a:buNone/>
            </a:pPr>
            <a:r>
              <a:rPr lang="en-US" sz="2800" b="1" dirty="0" smtClean="0"/>
              <a:t>R –   Rice water stool, Red velvet.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ts val="2336"/>
              <a:buNone/>
            </a:pPr>
            <a:r>
              <a:rPr lang="en-US" sz="2800" b="1" dirty="0" smtClean="0"/>
              <a:t>S –   Sound clear, </a:t>
            </a:r>
            <a:r>
              <a:rPr lang="en-US" sz="2800" b="1" dirty="0" err="1" smtClean="0"/>
              <a:t>Subendocardial</a:t>
            </a:r>
            <a:r>
              <a:rPr lang="en-US" sz="2800" b="1" dirty="0" smtClean="0"/>
              <a:t>    	</a:t>
            </a:r>
            <a:r>
              <a:rPr lang="en-US" sz="2800" b="1" dirty="0" err="1" smtClean="0"/>
              <a:t>haemorrhage</a:t>
            </a:r>
            <a:r>
              <a:rPr lang="en-US" sz="2800" b="1" dirty="0" smtClean="0"/>
              <a:t>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ts val="2336"/>
              <a:buNone/>
            </a:pPr>
            <a:r>
              <a:rPr lang="en-US" sz="2800" b="1" dirty="0" smtClean="0"/>
              <a:t>E –   Emetics not recommended.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ts val="2336"/>
              <a:buNone/>
            </a:pPr>
            <a:r>
              <a:rPr lang="en-US" sz="2800" b="1" dirty="0" smtClean="0"/>
              <a:t>N –   Neuropathy.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ts val="2336"/>
              <a:buNone/>
            </a:pPr>
            <a:r>
              <a:rPr lang="en-US" sz="2800" b="1" dirty="0" smtClean="0"/>
              <a:t>I –    </a:t>
            </a:r>
            <a:r>
              <a:rPr lang="en-US" sz="2800" b="1" dirty="0" err="1" smtClean="0"/>
              <a:t>Inflammed</a:t>
            </a:r>
            <a:r>
              <a:rPr lang="en-US" sz="2800" b="1" dirty="0" smtClean="0"/>
              <a:t> conjunctiva, </a:t>
            </a:r>
            <a:r>
              <a:rPr lang="en-US" sz="2800" b="1" dirty="0" err="1" smtClean="0"/>
              <a:t>Icteric</a:t>
            </a:r>
            <a:r>
              <a:rPr lang="en-US" sz="2800" b="1" dirty="0" smtClean="0"/>
              <a:t>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ts val="2336"/>
              <a:buNone/>
            </a:pPr>
            <a:r>
              <a:rPr lang="en-US" sz="2800" b="1" dirty="0" smtClean="0"/>
              <a:t>C –   Circulatory collapse,  	 	  	Convulsions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ARSENIC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ept. FM\Desktop\Mees'_lin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998" y="1481138"/>
            <a:ext cx="529400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ept. FM\Desktop\raindr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8077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ept. FM\Desktop\STOCKING GLO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67255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0"/>
              </a:spcBef>
              <a:buSzPts val="1898"/>
              <a:buChar char="⦿"/>
            </a:pPr>
            <a:r>
              <a:rPr lang="en-US" sz="4000" b="1" dirty="0" smtClean="0">
                <a:solidFill>
                  <a:srgbClr val="FF0000"/>
                </a:solidFill>
              </a:rPr>
              <a:t>Mercuric</a:t>
            </a:r>
            <a:r>
              <a:rPr lang="en-US" sz="4000" b="1" dirty="0" smtClean="0"/>
              <a:t> –soluble and poisonous</a:t>
            </a:r>
            <a:endParaRPr lang="en-US" sz="4000" dirty="0" smtClean="0"/>
          </a:p>
          <a:p>
            <a:pPr marL="274320" lvl="0" indent="-274320">
              <a:spcBef>
                <a:spcPts val="600"/>
              </a:spcBef>
              <a:buSzPts val="1898"/>
              <a:buNone/>
            </a:pPr>
            <a:r>
              <a:rPr lang="en-US" sz="4000" b="1" dirty="0" smtClean="0"/>
              <a:t>         OXIDE,CHLORIDE,IODIDE,CYNIDE,SULPHIDE</a:t>
            </a:r>
            <a:endParaRPr lang="en-US" sz="4000" dirty="0" smtClean="0"/>
          </a:p>
          <a:p>
            <a:pPr marL="274320" lvl="0" indent="-274320">
              <a:spcBef>
                <a:spcPts val="600"/>
              </a:spcBef>
              <a:buSzPts val="1898"/>
              <a:buChar char="⦿"/>
            </a:pPr>
            <a:r>
              <a:rPr lang="en-US" sz="4000" b="1" dirty="0" err="1" smtClean="0"/>
              <a:t>Mercurious</a:t>
            </a:r>
            <a:r>
              <a:rPr lang="en-US" sz="4000" b="1" dirty="0" smtClean="0"/>
              <a:t> –less soluble and less active.</a:t>
            </a:r>
            <a:endParaRPr lang="en-US" sz="4000" dirty="0" smtClean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BURTONIAN LINE</a:t>
            </a:r>
            <a:endParaRPr lang="en-US" dirty="0"/>
          </a:p>
        </p:txBody>
      </p:sp>
      <p:pic>
        <p:nvPicPr>
          <p:cNvPr id="4" name="Google Shape;246;p27" descr="C:\Users\Dept. FM\Desktop\mercurialism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338512" y="2820194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8;p29" descr="C:\Users\Dept. FM\Desktop\burton line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97075"/>
            <a:ext cx="7239000" cy="4071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3800" dirty="0" smtClean="0"/>
              <a:t> </a:t>
            </a:r>
            <a:r>
              <a:rPr lang="en-US" sz="13800" dirty="0" smtClean="0">
                <a:solidFill>
                  <a:srgbClr val="FF0000"/>
                </a:solidFill>
              </a:rPr>
              <a:t>PAT F           DIET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DEFINITION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MERCURIALENTIS</a:t>
            </a:r>
            <a:endParaRPr lang="en-US" dirty="0"/>
          </a:p>
        </p:txBody>
      </p:sp>
      <p:pic>
        <p:nvPicPr>
          <p:cNvPr id="4" name="Google Shape;276;p32" descr="C:\Users\Dept. FM\Desktop\eye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667000" y="2172494"/>
            <a:ext cx="3810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 – </a:t>
            </a:r>
            <a:r>
              <a:rPr lang="en-US" sz="2400" b="1" dirty="0" err="1" smtClean="0">
                <a:solidFill>
                  <a:srgbClr val="FF0000"/>
                </a:solidFill>
              </a:rPr>
              <a:t>Anaemia,Anorexia,Amenorrhea,Abortion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</a:rPr>
              <a:t>Aminolaevulinic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acid in urine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 – Basophilic </a:t>
            </a:r>
            <a:r>
              <a:rPr lang="en-US" sz="2400" b="1" dirty="0" err="1" smtClean="0">
                <a:solidFill>
                  <a:srgbClr val="FF0000"/>
                </a:solidFill>
              </a:rPr>
              <a:t>stippling,Burtonian</a:t>
            </a:r>
            <a:r>
              <a:rPr lang="en-US" sz="2400" b="1" dirty="0" smtClean="0">
                <a:solidFill>
                  <a:srgbClr val="FF0000"/>
                </a:solidFill>
              </a:rPr>
              <a:t> line.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 – Cabot’s ring, </a:t>
            </a:r>
            <a:r>
              <a:rPr lang="en-US" sz="2400" b="1" dirty="0" err="1" smtClean="0">
                <a:solidFill>
                  <a:srgbClr val="FF0000"/>
                </a:solidFill>
              </a:rPr>
              <a:t>Colic,Constipation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b="1" dirty="0" err="1" smtClean="0">
                <a:solidFill>
                  <a:srgbClr val="00B0F0"/>
                </a:solidFill>
              </a:rPr>
              <a:t>Coproporphyrin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00B0F0"/>
                </a:solidFill>
              </a:rPr>
              <a:t>in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00B0F0"/>
                </a:solidFill>
              </a:rPr>
              <a:t>urine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 – Drops(</a:t>
            </a:r>
            <a:r>
              <a:rPr lang="en-US" sz="2400" b="1" dirty="0" err="1" smtClean="0">
                <a:solidFill>
                  <a:srgbClr val="FF0000"/>
                </a:solidFill>
              </a:rPr>
              <a:t>wrist,foot</a:t>
            </a:r>
            <a:r>
              <a:rPr lang="en-US" sz="2400" b="1" dirty="0" smtClean="0">
                <a:solidFill>
                  <a:srgbClr val="FF0000"/>
                </a:solidFill>
              </a:rPr>
              <a:t>),Dyspepsia.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 – </a:t>
            </a:r>
            <a:r>
              <a:rPr lang="en-US" sz="2400" b="1" dirty="0" err="1" smtClean="0">
                <a:solidFill>
                  <a:srgbClr val="FF0000"/>
                </a:solidFill>
              </a:rPr>
              <a:t>Encephalopathy,Eosinophilia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 – Foul </a:t>
            </a:r>
            <a:r>
              <a:rPr lang="en-US" sz="2400" b="1" dirty="0" err="1" smtClean="0">
                <a:solidFill>
                  <a:srgbClr val="FF0000"/>
                </a:solidFill>
              </a:rPr>
              <a:t>breath,Facial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pallor,failure</a:t>
            </a:r>
            <a:r>
              <a:rPr lang="en-US" sz="2400" b="1" dirty="0" smtClean="0">
                <a:solidFill>
                  <a:srgbClr val="FF0000"/>
                </a:solidFill>
              </a:rPr>
              <a:t> kidney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 - </a:t>
            </a:r>
            <a:r>
              <a:rPr lang="en-US" sz="2400" b="1" dirty="0" err="1" smtClean="0">
                <a:solidFill>
                  <a:srgbClr val="FF0000"/>
                </a:solidFill>
              </a:rPr>
              <a:t>Gonadal</a:t>
            </a:r>
            <a:r>
              <a:rPr lang="en-US" sz="2400" b="1" dirty="0" smtClean="0">
                <a:solidFill>
                  <a:srgbClr val="FF0000"/>
                </a:solidFill>
              </a:rPr>
              <a:t> dysfunction.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 - </a:t>
            </a:r>
            <a:r>
              <a:rPr lang="en-US" sz="2400" b="1" dirty="0" err="1" smtClean="0">
                <a:solidFill>
                  <a:srgbClr val="FF0000"/>
                </a:solidFill>
              </a:rPr>
              <a:t>Hypertension,Hallucination</a:t>
            </a:r>
            <a:r>
              <a:rPr lang="en-US" sz="2400" b="1" dirty="0" smtClean="0">
                <a:solidFill>
                  <a:srgbClr val="FF0000"/>
                </a:solidFill>
              </a:rPr>
              <a:t>,   	</a:t>
            </a:r>
            <a:r>
              <a:rPr lang="en-US" sz="2400" b="1" dirty="0" err="1" smtClean="0">
                <a:solidFill>
                  <a:srgbClr val="FF0000"/>
                </a:solidFill>
              </a:rPr>
              <a:t>Hyperaesthesia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 -  </a:t>
            </a:r>
            <a:r>
              <a:rPr lang="en-US" sz="2400" b="1" dirty="0" err="1" smtClean="0">
                <a:solidFill>
                  <a:srgbClr val="FF0000"/>
                </a:solidFill>
              </a:rPr>
              <a:t>Impotence,Infertility,Insomnia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    </a:t>
            </a:r>
            <a:r>
              <a:rPr lang="en-US" sz="4400" dirty="0" smtClean="0">
                <a:solidFill>
                  <a:srgbClr val="FF0000"/>
                </a:solidFill>
              </a:rPr>
              <a:t>ABCDEFGHI</a:t>
            </a:r>
            <a:r>
              <a:rPr lang="en-US" sz="4000" dirty="0" smtClean="0"/>
              <a:t>  OF  LEAD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0" indent="-274320">
              <a:spcBef>
                <a:spcPts val="0"/>
              </a:spcBef>
              <a:buSzPct val="73000"/>
              <a:buChar char="⦿"/>
            </a:pPr>
            <a:r>
              <a:rPr lang="en-US" sz="2800" b="1" dirty="0" smtClean="0">
                <a:solidFill>
                  <a:srgbClr val="FF0000"/>
                </a:solidFill>
              </a:rPr>
              <a:t>Pallor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Char char="⦿"/>
            </a:pPr>
            <a:r>
              <a:rPr lang="en-US" sz="2800" b="1" dirty="0" err="1" smtClean="0">
                <a:solidFill>
                  <a:srgbClr val="FF0000"/>
                </a:solidFill>
              </a:rPr>
              <a:t>Polychromatophilia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74320" lvl="0" indent="-274320">
              <a:spcBef>
                <a:spcPts val="600"/>
              </a:spcBef>
              <a:buSzPct val="73000"/>
              <a:buChar char="⦿"/>
            </a:pPr>
            <a:r>
              <a:rPr lang="en-US" sz="2800" b="1" dirty="0" err="1" smtClean="0">
                <a:solidFill>
                  <a:srgbClr val="FF0000"/>
                </a:solidFill>
              </a:rPr>
              <a:t>Polychromasia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74320" lvl="0" indent="-274320">
              <a:spcBef>
                <a:spcPts val="600"/>
              </a:spcBef>
              <a:buSzPct val="73000"/>
              <a:buChar char="⦿"/>
            </a:pPr>
            <a:r>
              <a:rPr lang="en-US" sz="2800" b="1" dirty="0" err="1" smtClean="0">
                <a:solidFill>
                  <a:srgbClr val="FF0000"/>
                </a:solidFill>
              </a:rPr>
              <a:t>Punctate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basophilia</a:t>
            </a:r>
            <a:r>
              <a:rPr lang="en-US" sz="2800" b="1" dirty="0" smtClean="0">
                <a:solidFill>
                  <a:srgbClr val="FF0000"/>
                </a:solidFill>
              </a:rPr>
              <a:t>(pin head)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Char char="⦿"/>
            </a:pPr>
            <a:r>
              <a:rPr lang="en-US" sz="2800" b="1" dirty="0" err="1" smtClean="0">
                <a:solidFill>
                  <a:srgbClr val="FF0000"/>
                </a:solidFill>
              </a:rPr>
              <a:t>Poikilocytosis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74320" lvl="0" indent="-274320">
              <a:spcBef>
                <a:spcPts val="600"/>
              </a:spcBef>
              <a:buSzPct val="73000"/>
              <a:buChar char="⦿"/>
            </a:pPr>
            <a:r>
              <a:rPr lang="en-US" sz="2800" b="1" dirty="0" err="1" smtClean="0">
                <a:solidFill>
                  <a:srgbClr val="FF0000"/>
                </a:solidFill>
              </a:rPr>
              <a:t>Porphyrin</a:t>
            </a:r>
            <a:r>
              <a:rPr lang="en-US" sz="2800" b="1" dirty="0" smtClean="0">
                <a:solidFill>
                  <a:srgbClr val="FF0000"/>
                </a:solidFill>
              </a:rPr>
              <a:t> metabolism interference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Char char="⦿"/>
            </a:pPr>
            <a:r>
              <a:rPr lang="en-US" sz="2800" b="1" dirty="0" smtClean="0">
                <a:solidFill>
                  <a:srgbClr val="FF0000"/>
                </a:solidFill>
              </a:rPr>
              <a:t>Palsy 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3000"/>
              <a:buChar char="⦿"/>
            </a:pPr>
            <a:r>
              <a:rPr lang="en-US" sz="2800" b="1" dirty="0" err="1" smtClean="0">
                <a:solidFill>
                  <a:srgbClr val="FF0000"/>
                </a:solidFill>
              </a:rPr>
              <a:t>Porphyrinuria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274320" lvl="0" indent="-274320">
              <a:spcBef>
                <a:spcPts val="600"/>
              </a:spcBef>
              <a:buSzPct val="73000"/>
              <a:buChar char="⦿"/>
            </a:pPr>
            <a:r>
              <a:rPr lang="en-US" sz="2800" b="1" dirty="0" smtClean="0">
                <a:solidFill>
                  <a:srgbClr val="7030A0"/>
                </a:solidFill>
              </a:rPr>
              <a:t>PAS – Positive ,pink staining in </a:t>
            </a:r>
            <a:r>
              <a:rPr lang="en-US" sz="2800" b="1" dirty="0" err="1" smtClean="0">
                <a:solidFill>
                  <a:srgbClr val="7030A0"/>
                </a:solidFill>
              </a:rPr>
              <a:t>perivascular</a:t>
            </a:r>
            <a:r>
              <a:rPr lang="en-US" sz="2800" b="1" dirty="0" smtClean="0">
                <a:solidFill>
                  <a:srgbClr val="7030A0"/>
                </a:solidFill>
              </a:rPr>
              <a:t> space in brain</a:t>
            </a:r>
            <a:r>
              <a:rPr lang="en-US" sz="2800" b="1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P</a:t>
            </a:r>
            <a:r>
              <a:rPr lang="en-US" sz="4000" dirty="0" smtClean="0"/>
              <a:t>LUMBISM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SzPct val="72999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X ray </a:t>
            </a:r>
            <a:r>
              <a:rPr lang="en-US" b="1" dirty="0" smtClean="0"/>
              <a:t>–a.  increase radio opaque bands or lines 	        at </a:t>
            </a:r>
            <a:r>
              <a:rPr lang="en-US" b="1" dirty="0" err="1" smtClean="0"/>
              <a:t>metaphyses</a:t>
            </a:r>
            <a:r>
              <a:rPr lang="en-US" b="1" dirty="0" smtClean="0"/>
              <a:t> of long bones and  	        along margins of iliac crest in   	  	        children.</a:t>
            </a:r>
            <a:endParaRPr lang="en-US" dirty="0" smtClean="0"/>
          </a:p>
          <a:p>
            <a:pPr marL="274320" lvl="0" indent="-274320">
              <a:spcBef>
                <a:spcPts val="600"/>
              </a:spcBef>
              <a:buSzPct val="72999"/>
              <a:buNone/>
            </a:pPr>
            <a:r>
              <a:rPr lang="en-US" b="1" dirty="0" smtClean="0"/>
              <a:t>             b.  radio opaque material in GIT.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POISONING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Google Shape;402;p53" descr="C:\Users\Dept. FM\Desktop\chronic-lead-poisoning.pn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609600"/>
            <a:ext cx="80772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Dept. FM\Desktop\ACRODYN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6553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sz="2400" b="1" dirty="0" smtClean="0">
                <a:solidFill>
                  <a:srgbClr val="FF0000"/>
                </a:solidFill>
                <a:latin typeface="Berlin Sans FB Demi" pitchFamily="34" charset="0"/>
              </a:rPr>
              <a:t>Phosphorescent  </a:t>
            </a:r>
            <a:r>
              <a:rPr lang="en-IN" sz="2400" b="1" dirty="0" smtClean="0">
                <a:solidFill>
                  <a:srgbClr val="FFFF00"/>
                </a:solidFill>
                <a:latin typeface="Berlin Sans FB Demi" pitchFamily="34" charset="0"/>
              </a:rPr>
              <a:t>IIIIIIIIIIIIIIIIIIIIIIIIIIIIIIIIIIIIIIIII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PHOSSY JAW</a:t>
            </a:r>
            <a:endParaRPr lang="en-US" dirty="0"/>
          </a:p>
        </p:txBody>
      </p:sp>
      <p:pic>
        <p:nvPicPr>
          <p:cNvPr id="4" name="Picture 2" descr="C:\Users\Dept. FM\Desktop\phossy j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7010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   ABRUS PRECATORIOUS</a:t>
            </a:r>
            <a:endParaRPr lang="en-US" dirty="0"/>
          </a:p>
        </p:txBody>
      </p:sp>
      <p:pic>
        <p:nvPicPr>
          <p:cNvPr id="4" name="Picture 2" descr="C:\Users\Dept. FM\Desktop\Abrus_precatorius-800x4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624806"/>
            <a:ext cx="7620000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PREPARATION OF </a:t>
            </a:r>
            <a:r>
              <a:rPr lang="en-US" sz="4000" b="1" dirty="0" smtClean="0">
                <a:solidFill>
                  <a:srgbClr val="FF0000"/>
                </a:solidFill>
              </a:rPr>
              <a:t>SUIS</a:t>
            </a:r>
            <a:r>
              <a:rPr lang="en-US" b="1" dirty="0" smtClean="0">
                <a:solidFill>
                  <a:srgbClr val="FF0000"/>
                </a:solidFill>
              </a:rPr>
              <a:t>-  </a:t>
            </a:r>
            <a:r>
              <a:rPr lang="en-US" b="1" dirty="0" smtClean="0"/>
              <a:t>The seeds are decorticated and alone or mixed with </a:t>
            </a:r>
            <a:r>
              <a:rPr lang="en-US" b="1" dirty="0" err="1" smtClean="0">
                <a:solidFill>
                  <a:srgbClr val="FF0000"/>
                </a:solidFill>
              </a:rPr>
              <a:t>datura</a:t>
            </a:r>
            <a:r>
              <a:rPr lang="en-US" b="1" dirty="0" smtClean="0">
                <a:solidFill>
                  <a:srgbClr val="FF0000"/>
                </a:solidFill>
              </a:rPr>
              <a:t>, opium and onion </a:t>
            </a:r>
            <a:r>
              <a:rPr lang="en-US" b="1" dirty="0" smtClean="0"/>
              <a:t>are made into paste with spirit and water and small pointed spikes or needles or </a:t>
            </a:r>
            <a:r>
              <a:rPr lang="en-US" b="1" dirty="0" err="1" smtClean="0"/>
              <a:t>suis</a:t>
            </a:r>
            <a:r>
              <a:rPr lang="en-US" b="1" dirty="0" smtClean="0"/>
              <a:t> are prepared which are then dried in sun. The needles are 15mm long and weigh 90 to 120mg .Two needles are inserted by their base into holes in a wooden handle.  A blow is struck into the flesh.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RESEMBLES  VIPERINE SNAKE BITE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 Rounded MT Bold" pitchFamily="34" charset="0"/>
              </a:rPr>
              <a:t>Applied externally  ,juice causes irritation and a painful blister which contains acrid serum which produces eczematous eruptions of neighboring  skin with which it comes into contact and there is itching. </a:t>
            </a:r>
            <a:r>
              <a:rPr lang="en-US" sz="3600" b="1" dirty="0" smtClean="0">
                <a:solidFill>
                  <a:srgbClr val="C00000"/>
                </a:solidFill>
                <a:latin typeface="Arial Rounded MT Bold" pitchFamily="34" charset="0"/>
              </a:rPr>
              <a:t>The lesion resembles bruise</a:t>
            </a:r>
            <a:r>
              <a:rPr lang="en-US" sz="3600" b="1" dirty="0" smtClean="0">
                <a:latin typeface="Arial Rounded MT Bold" pitchFamily="34" charset="0"/>
              </a:rPr>
              <a:t>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SEMECARPUS  ANACARDIUM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6000" b="1" dirty="0" smtClean="0"/>
              <a:t>Adulteration of  drugs is punishable with imprisonment </a:t>
            </a:r>
            <a:r>
              <a:rPr lang="en-US" sz="6000" b="1" dirty="0" err="1" smtClean="0"/>
              <a:t>upto</a:t>
            </a:r>
            <a:r>
              <a:rPr lang="en-US" sz="6000" b="1" dirty="0" smtClean="0"/>
              <a:t> 6 months</a:t>
            </a:r>
            <a:endParaRPr lang="en-US" sz="6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             </a:t>
            </a:r>
            <a:r>
              <a:rPr lang="en-US" sz="5400" dirty="0" smtClean="0">
                <a:solidFill>
                  <a:srgbClr val="00B050"/>
                </a:solidFill>
              </a:rPr>
              <a:t>SEC .274,IPC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OPHITOXAEMIA</a:t>
            </a:r>
            <a:endParaRPr lang="en-US" dirty="0"/>
          </a:p>
        </p:txBody>
      </p:sp>
      <p:pic>
        <p:nvPicPr>
          <p:cNvPr id="4" name="Picture 2" descr="C:\Users\Dept. FM\Desktop\poisoni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7239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81138"/>
            <a:ext cx="71628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081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362200"/>
                <a:gridCol w="2819400"/>
              </a:tblGrid>
              <a:tr h="106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Trait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Cobra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Viper</a:t>
                      </a:r>
                    </a:p>
                  </a:txBody>
                  <a:tcPr horzOverflow="overflow"/>
                </a:tc>
              </a:tr>
              <a:tr h="1956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Reproductions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Oviparous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Viviparous</a:t>
                      </a:r>
                    </a:p>
                  </a:txBody>
                  <a:tcPr horzOverflow="overflow"/>
                </a:tc>
              </a:tr>
              <a:tr h="1062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Venom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Neurotoxic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Vasculotoxic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COBRA  &amp;  VIPER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</a:rPr>
              <a:t>FATAL DOSE :-  Cobra-12mg</a:t>
            </a:r>
          </a:p>
          <a:p>
            <a:endParaRPr lang="fr-FR" sz="36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fr-FR" sz="3600" b="1" dirty="0" smtClean="0">
                <a:latin typeface="Times New Roman" pitchFamily="18" charset="0"/>
              </a:rPr>
              <a:t>                                 </a:t>
            </a:r>
            <a:r>
              <a:rPr lang="fr-FR" sz="3600" b="1" dirty="0" err="1" smtClean="0">
                <a:latin typeface="Times New Roman" pitchFamily="18" charset="0"/>
              </a:rPr>
              <a:t>Russel’s</a:t>
            </a:r>
            <a:r>
              <a:rPr lang="fr-FR" sz="3600" b="1" dirty="0" smtClean="0">
                <a:latin typeface="Times New Roman" pitchFamily="18" charset="0"/>
              </a:rPr>
              <a:t> </a:t>
            </a:r>
            <a:r>
              <a:rPr lang="fr-FR" sz="3600" b="1" dirty="0" err="1" smtClean="0">
                <a:latin typeface="Times New Roman" pitchFamily="18" charset="0"/>
              </a:rPr>
              <a:t>viper</a:t>
            </a:r>
            <a:r>
              <a:rPr lang="fr-FR" sz="3600" b="1" dirty="0" smtClean="0">
                <a:latin typeface="Times New Roman" pitchFamily="18" charset="0"/>
              </a:rPr>
              <a:t> -15mg</a:t>
            </a:r>
          </a:p>
          <a:p>
            <a:pPr>
              <a:buFont typeface="Wingdings" pitchFamily="2" charset="2"/>
              <a:buNone/>
            </a:pPr>
            <a:r>
              <a:rPr lang="fr-FR" sz="3600" b="1" dirty="0" smtClean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fr-FR" sz="3600" b="1" dirty="0" smtClean="0">
                <a:latin typeface="Times New Roman" pitchFamily="18" charset="0"/>
              </a:rPr>
              <a:t>                                 </a:t>
            </a:r>
            <a:r>
              <a:rPr lang="fr-FR" sz="3600" b="1" dirty="0" err="1" smtClean="0">
                <a:latin typeface="Times New Roman" pitchFamily="18" charset="0"/>
              </a:rPr>
              <a:t>Echis</a:t>
            </a:r>
            <a:r>
              <a:rPr lang="fr-FR" sz="3600" b="1" dirty="0" smtClean="0">
                <a:latin typeface="Times New Roman" pitchFamily="18" charset="0"/>
              </a:rPr>
              <a:t>-8mg</a:t>
            </a:r>
          </a:p>
          <a:p>
            <a:pPr>
              <a:buFont typeface="Wingdings" pitchFamily="2" charset="2"/>
              <a:buNone/>
            </a:pPr>
            <a:endParaRPr lang="fr-FR" sz="36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fr-FR" sz="3600" b="1" dirty="0" smtClean="0">
                <a:latin typeface="Times New Roman" pitchFamily="18" charset="0"/>
              </a:rPr>
              <a:t>                                 </a:t>
            </a:r>
            <a:r>
              <a:rPr lang="fr-FR" sz="3600" b="1" dirty="0" err="1" smtClean="0">
                <a:latin typeface="Times New Roman" pitchFamily="18" charset="0"/>
              </a:rPr>
              <a:t>Krait</a:t>
            </a:r>
            <a:r>
              <a:rPr lang="fr-FR" sz="3600" b="1" dirty="0" smtClean="0">
                <a:latin typeface="Times New Roman" pitchFamily="18" charset="0"/>
              </a:rPr>
              <a:t>-6mg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OPHITOXAEMIA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4400" b="1" dirty="0" smtClean="0"/>
              <a:t>PAV</a:t>
            </a:r>
            <a:r>
              <a:rPr lang="en-US" dirty="0" smtClean="0"/>
              <a:t> – </a:t>
            </a:r>
            <a:r>
              <a:rPr lang="en-US" sz="3200" b="1" dirty="0" smtClean="0"/>
              <a:t>Polyvalent </a:t>
            </a:r>
            <a:r>
              <a:rPr lang="en-US" sz="3200" b="1" dirty="0" err="1" smtClean="0"/>
              <a:t>antisnake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venon</a:t>
            </a:r>
            <a:r>
              <a:rPr lang="en-US" sz="3200" b="1" dirty="0" smtClean="0"/>
              <a:t>, prepared by </a:t>
            </a:r>
            <a:r>
              <a:rPr lang="en-US" sz="3200" b="1" dirty="0" err="1" smtClean="0"/>
              <a:t>hyperimmunising</a:t>
            </a:r>
            <a:r>
              <a:rPr lang="en-US" sz="3200" b="1" dirty="0" smtClean="0"/>
              <a:t> horses against the venom of the common poisonous snakes </a:t>
            </a:r>
            <a:r>
              <a:rPr lang="en-US" sz="3200" b="1" dirty="0" err="1" smtClean="0"/>
              <a:t>i.e</a:t>
            </a:r>
            <a:r>
              <a:rPr lang="en-US" sz="3200" b="1" dirty="0" smtClean="0"/>
              <a:t> cobra, common krait, Russell’s viper and saw scaled viper. Useful when given within </a:t>
            </a:r>
            <a:r>
              <a:rPr lang="en-US" sz="3200" b="1" dirty="0" smtClean="0">
                <a:solidFill>
                  <a:srgbClr val="00B050"/>
                </a:solidFill>
              </a:rPr>
              <a:t>4 hrs </a:t>
            </a:r>
            <a:r>
              <a:rPr lang="en-US" sz="3200" b="1" dirty="0" smtClean="0"/>
              <a:t>of bite. Doubtful after 24 hrs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TREATMENT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DATURA FASTUOUSA </a:t>
            </a:r>
            <a:endParaRPr lang="en-US" dirty="0"/>
          </a:p>
        </p:txBody>
      </p:sp>
      <p:pic>
        <p:nvPicPr>
          <p:cNvPr id="4" name="Picture 2" descr="C:\Users\Dept. FM\Desktop\DATURA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396240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219201"/>
            <a:ext cx="396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Dryness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Difficulty in talking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Dysphagia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Dull voice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Dark face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Dilated pupil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Diplopia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leading to darkness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Don’t want the relatives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Don’t want to pass urine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Drunken gait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Deep reflex increased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Delirium 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Drowsiness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Delusion &amp;Hallucination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Death from respiratory failure</a:t>
            </a:r>
          </a:p>
          <a:p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DATURA FASTUOUSA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4800" b="1" dirty="0" smtClean="0"/>
              <a:t>MYDRIATRIC TEST</a:t>
            </a:r>
          </a:p>
          <a:p>
            <a:pPr algn="just">
              <a:buNone/>
            </a:pPr>
            <a:r>
              <a:rPr lang="en-US" sz="4800" b="1" dirty="0" smtClean="0"/>
              <a:t>                     A drop of solution is put into eyes of a cat. The pupils </a:t>
            </a:r>
            <a:r>
              <a:rPr lang="en-US" sz="4800" b="1" dirty="0" err="1" smtClean="0"/>
              <a:t>dialate</a:t>
            </a:r>
            <a:r>
              <a:rPr lang="en-US" sz="4800" b="1" dirty="0" smtClean="0"/>
              <a:t> with in half hour.</a:t>
            </a:r>
          </a:p>
          <a:p>
            <a:pPr algn="just"/>
            <a:endParaRPr lang="en-US" sz="4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DATURA FASTUOUSA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200" b="1" dirty="0" smtClean="0">
                <a:latin typeface="Calisto MT" pitchFamily="18" charset="0"/>
              </a:rPr>
              <a:t>The person may  </a:t>
            </a:r>
            <a:r>
              <a:rPr lang="en-US" sz="3600" b="1" dirty="0" smtClean="0">
                <a:solidFill>
                  <a:srgbClr val="FF0000"/>
                </a:solidFill>
                <a:latin typeface="Calisto MT" pitchFamily="18" charset="0"/>
              </a:rPr>
              <a:t>run  amok </a:t>
            </a:r>
            <a:r>
              <a:rPr lang="en-US" sz="3200" b="1" dirty="0" err="1" smtClean="0">
                <a:latin typeface="Calisto MT" pitchFamily="18" charset="0"/>
              </a:rPr>
              <a:t>i.e</a:t>
            </a:r>
            <a:r>
              <a:rPr lang="en-US" sz="3200" b="1" dirty="0" smtClean="0">
                <a:latin typeface="Calisto MT" pitchFamily="18" charset="0"/>
              </a:rPr>
              <a:t>  he develops a psychic disturbance marked by a period of depression ,followed by violent attempts to kill people(impulse to murder).He first kills a person against whom he may have real or imaginary </a:t>
            </a:r>
            <a:r>
              <a:rPr lang="en-US" sz="3200" b="1" dirty="0" err="1" smtClean="0">
                <a:latin typeface="Calisto MT" pitchFamily="18" charset="0"/>
              </a:rPr>
              <a:t>enemity</a:t>
            </a:r>
            <a:r>
              <a:rPr lang="en-US" sz="3200" b="1" dirty="0" smtClean="0">
                <a:latin typeface="Calisto MT" pitchFamily="18" charset="0"/>
              </a:rPr>
              <a:t> and then kills anyone that comes in his way  until the homicidal tendency </a:t>
            </a:r>
            <a:r>
              <a:rPr lang="en-US" sz="3200" b="1" dirty="0" err="1" smtClean="0">
                <a:latin typeface="Calisto MT" pitchFamily="18" charset="0"/>
              </a:rPr>
              <a:t>lasts.Then</a:t>
            </a:r>
            <a:r>
              <a:rPr lang="en-US" sz="3200" b="1" dirty="0" smtClean="0">
                <a:latin typeface="Calisto MT" pitchFamily="18" charset="0"/>
              </a:rPr>
              <a:t> he may commit suicide or may surrender himself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     CANNABIS SATIVA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 TRIP – Due to distortion of perception, the users feel that they could fly from high windows or stop passing buses with their bare hands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            CANNABIS SATIVA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smtClean="0"/>
              <a:t>  Activated </a:t>
            </a:r>
            <a:r>
              <a:rPr lang="en-US" sz="4800" b="1" dirty="0" err="1" smtClean="0"/>
              <a:t>charcoal,or</a:t>
            </a:r>
            <a:r>
              <a:rPr lang="en-US" sz="4800" b="1" dirty="0" smtClean="0"/>
              <a:t> burnt toast 2 parts, Magnesium oxide one part and tannic acid or strong tea one part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    UNIVERSAL ANTIDOTE</a:t>
            </a:r>
            <a:endParaRPr lang="en-US" sz="4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5400" dirty="0" smtClean="0"/>
              <a:t>  A combination of </a:t>
            </a:r>
            <a:r>
              <a:rPr lang="en-US" sz="5400" dirty="0" smtClean="0">
                <a:solidFill>
                  <a:srgbClr val="FF0000"/>
                </a:solidFill>
              </a:rPr>
              <a:t>cocaine and heroin </a:t>
            </a:r>
            <a:r>
              <a:rPr lang="en-US" sz="5400" dirty="0" smtClean="0"/>
              <a:t>taken by injection is known as speed ball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SPEED BALL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1500" b="1" dirty="0" smtClean="0"/>
              <a:t>COCAINE BUGS</a:t>
            </a:r>
            <a:endParaRPr lang="en-US" sz="115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sz="6000" dirty="0" smtClean="0">
                <a:solidFill>
                  <a:srgbClr val="FF0000"/>
                </a:solidFill>
              </a:rPr>
              <a:t>MAGNAN’S SYMPTOM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TETANUS</a:t>
            </a:r>
          </a:p>
          <a:p>
            <a:pPr>
              <a:buNone/>
            </a:pPr>
            <a:r>
              <a:rPr lang="en-US" sz="3600" dirty="0" smtClean="0"/>
              <a:t>  </a:t>
            </a:r>
            <a:r>
              <a:rPr lang="en-US" sz="3600" b="1" dirty="0" smtClean="0"/>
              <a:t>FATAL DOSE –50 TO 100MG;</a:t>
            </a:r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en-US" sz="3600" b="1" dirty="0" smtClean="0"/>
              <a:t>                       ONE CRUSHED SEED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NUX VOMICA </a:t>
            </a:r>
            <a:endParaRPr lang="en-US" sz="6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HIPPUS</a:t>
            </a:r>
            <a:r>
              <a:rPr lang="en-US" sz="7200" dirty="0" smtClean="0"/>
              <a:t> – The pupils alternately contract and dilate.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ACONITE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latin typeface="Informal Roman" pitchFamily="66" charset="0"/>
              </a:rPr>
              <a:t>TRICKS FOR MM  AND THANKS FOR LISTENING.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7200" dirty="0" smtClean="0">
              <a:latin typeface="Informal Roman" pitchFamily="66" charset="0"/>
            </a:endParaRPr>
          </a:p>
          <a:p>
            <a:pPr algn="ctr">
              <a:buNone/>
            </a:pPr>
            <a:r>
              <a:rPr lang="en-US" sz="7200" dirty="0" smtClean="0">
                <a:latin typeface="Brush Script MT" pitchFamily="66" charset="0"/>
              </a:rPr>
              <a:t>GOD BLESS YOU</a:t>
            </a:r>
            <a:endParaRPr lang="en-US" sz="7200" dirty="0">
              <a:latin typeface="Brush Script M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EWALD’S TUBE  OR BOA’S TUBE FOR  ADULTS</a:t>
            </a:r>
          </a:p>
          <a:p>
            <a:pPr algn="just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RYLE’S TUBE OR A NUMBER 10 TO 12 FRENCH CATHETER FOR INFANTS AND CHILDREN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GASTRIC LAVAGE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    CONTRAINDICATION </a:t>
            </a:r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Corrosive poisoning  except  </a:t>
            </a:r>
            <a:r>
              <a:rPr lang="en-US" sz="4000" b="1" dirty="0" smtClean="0">
                <a:solidFill>
                  <a:srgbClr val="FF0000"/>
                </a:solidFill>
              </a:rPr>
              <a:t>Carbolic acid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GASTRIC LAVAGE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  </a:t>
            </a:r>
            <a:r>
              <a:rPr lang="en-US" sz="8800" dirty="0" smtClean="0">
                <a:solidFill>
                  <a:schemeClr val="tx2"/>
                </a:solidFill>
              </a:rPr>
              <a:t>Throwing of  </a:t>
            </a:r>
            <a:r>
              <a:rPr lang="en-US" sz="8800" dirty="0" err="1" smtClean="0">
                <a:solidFill>
                  <a:srgbClr val="FF0000"/>
                </a:solidFill>
              </a:rPr>
              <a:t>Sulphuric</a:t>
            </a:r>
            <a:r>
              <a:rPr lang="en-US" sz="8800" dirty="0" smtClean="0">
                <a:solidFill>
                  <a:srgbClr val="FF0000"/>
                </a:solidFill>
              </a:rPr>
              <a:t> acid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z="6000" dirty="0" smtClean="0">
                <a:solidFill>
                  <a:schemeClr val="accent2"/>
                </a:solidFill>
              </a:rPr>
              <a:t>VITRIOLAGE</a:t>
            </a:r>
            <a:endParaRPr lang="en-US" sz="6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ept. FM\Desktop\vitriol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162800" cy="441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/>
              <a:t>  Yellow </a:t>
            </a:r>
            <a:r>
              <a:rPr lang="en-US" sz="5400" b="1" dirty="0" err="1" smtClean="0"/>
              <a:t>discolouration</a:t>
            </a:r>
            <a:r>
              <a:rPr lang="en-US" sz="5400" b="1" dirty="0" smtClean="0"/>
              <a:t> of tissues due to the formation of picric acid – </a:t>
            </a:r>
            <a:r>
              <a:rPr lang="en-US" sz="5400" b="1" dirty="0" smtClean="0">
                <a:solidFill>
                  <a:srgbClr val="FFFF00"/>
                </a:solidFill>
              </a:rPr>
              <a:t>NITRIC ACID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effectLst/>
              </a:rPr>
              <a:t>XANTHOPROTEIC REACTION</a:t>
            </a:r>
            <a:endParaRPr lang="en-US" u="sng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</TotalTime>
  <Words>646</Words>
  <Application>Microsoft Office PowerPoint</Application>
  <PresentationFormat>On-screen Show (4:3)</PresentationFormat>
  <Paragraphs>141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TOXICOLOGY</vt:lpstr>
      <vt:lpstr>              DEFINITION</vt:lpstr>
      <vt:lpstr>             SEC .274,IPC</vt:lpstr>
      <vt:lpstr>     UNIVERSAL ANTIDOTE</vt:lpstr>
      <vt:lpstr>          GASTRIC LAVAGE</vt:lpstr>
      <vt:lpstr>           GASTRIC LAVAGE</vt:lpstr>
      <vt:lpstr>              VITRIOLAGE</vt:lpstr>
      <vt:lpstr>Slide 8</vt:lpstr>
      <vt:lpstr>XANTHOPROTEIC REACTION</vt:lpstr>
      <vt:lpstr>Slide 10</vt:lpstr>
      <vt:lpstr>             OXALIC ACID</vt:lpstr>
      <vt:lpstr>            CARBOLIC ACID</vt:lpstr>
      <vt:lpstr>           FATAL DOSES</vt:lpstr>
      <vt:lpstr>                  ARSENIC</vt:lpstr>
      <vt:lpstr>Slide 15</vt:lpstr>
      <vt:lpstr>Slide 16</vt:lpstr>
      <vt:lpstr>Slide 17</vt:lpstr>
      <vt:lpstr>Slide 18</vt:lpstr>
      <vt:lpstr>            BURTONIAN LINE</vt:lpstr>
      <vt:lpstr>            MERCURIALENTIS</vt:lpstr>
      <vt:lpstr>     ABCDEFGHI  OF  LEAD</vt:lpstr>
      <vt:lpstr> PLUMBISM </vt:lpstr>
      <vt:lpstr>LEAD POISONING</vt:lpstr>
      <vt:lpstr>Slide 24</vt:lpstr>
      <vt:lpstr>Slide 25</vt:lpstr>
      <vt:lpstr>               PHOSSY JAW</vt:lpstr>
      <vt:lpstr>   ABRUS PRECATORIOUS</vt:lpstr>
      <vt:lpstr>   RESEMBLES  VIPERINE SNAKE BITE</vt:lpstr>
      <vt:lpstr>SEMECARPUS  ANACARDIUM</vt:lpstr>
      <vt:lpstr>          OPHITOXAEMIA</vt:lpstr>
      <vt:lpstr>Slide 31</vt:lpstr>
      <vt:lpstr>COBRA  &amp;  VIPER</vt:lpstr>
      <vt:lpstr>          OPHITOXAEMIA</vt:lpstr>
      <vt:lpstr>           TREATMENT</vt:lpstr>
      <vt:lpstr>       DATURA FASTUOUSA </vt:lpstr>
      <vt:lpstr>DATURA FASTUOUSA</vt:lpstr>
      <vt:lpstr>DATURA FASTUOUSA</vt:lpstr>
      <vt:lpstr>      CANNABIS SATIVA</vt:lpstr>
      <vt:lpstr>             CANNABIS SATIVA</vt:lpstr>
      <vt:lpstr>SPEED BALL</vt:lpstr>
      <vt:lpstr>   MAGNAN’S SYMPTOM</vt:lpstr>
      <vt:lpstr>NUX VOMICA </vt:lpstr>
      <vt:lpstr>ACONITE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TOXICOLOGY</dc:title>
  <dc:creator>Dept. FM</dc:creator>
  <cp:lastModifiedBy>Dept. FM</cp:lastModifiedBy>
  <cp:revision>48</cp:revision>
  <dcterms:created xsi:type="dcterms:W3CDTF">2006-08-16T00:00:00Z</dcterms:created>
  <dcterms:modified xsi:type="dcterms:W3CDTF">2021-08-27T09:16:16Z</dcterms:modified>
</cp:coreProperties>
</file>